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re et sous-titr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Texte du titre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ce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Texte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 photo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ion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Saisissez une citation ici.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Gilles Alain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Texte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utre citation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Saisissez une citation ici.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Gilles Alain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ierg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ierge - Au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Texte du titre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utres 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Texte du titre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re - Centré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Texte du titre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Texte du titre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Texte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Texte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C62828"/>
              </a:buClr>
              <a:buChar char="▸"/>
            </a:lvl1pPr>
            <a:lvl2pPr>
              <a:buClr>
                <a:srgbClr val="C62828"/>
              </a:buClr>
              <a:buChar char="▸"/>
            </a:lvl2pPr>
            <a:lvl3pPr>
              <a:buClr>
                <a:srgbClr val="C62828"/>
              </a:buClr>
              <a:buChar char="▸"/>
            </a:lvl3pPr>
            <a:lvl4pPr>
              <a:buClr>
                <a:srgbClr val="C62828"/>
              </a:buClr>
              <a:buChar char="▸"/>
            </a:lvl4pPr>
            <a:lvl5pPr>
              <a:buClr>
                <a:srgbClr val="C62828"/>
              </a:buClr>
              <a:buChar char="▸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 - Au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Texte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, puces et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Texte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C62828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C62828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C62828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C62828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C62828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C62828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C62828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C62828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C62828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Maquette - 2016</a:t>
            </a:r>
          </a:p>
        </p:txBody>
      </p:sp>
      <p:sp>
        <p:nvSpPr>
          <p:cNvPr id="167" name="Shape 16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268731">
              <a:spcBef>
                <a:spcPts val="1000"/>
              </a:spcBef>
              <a:defRPr sz="2484"/>
            </a:pPr>
            <a:r>
              <a:t>Thibaut brunel</a:t>
            </a:r>
          </a:p>
          <a:p>
            <a:pPr defTabSz="268731">
              <a:spcBef>
                <a:spcPts val="1000"/>
              </a:spcBef>
              <a:defRPr sz="2484"/>
            </a:pPr>
            <a:r>
              <a:t>julien roche</a:t>
            </a:r>
          </a:p>
          <a:p>
            <a:pPr defTabSz="268731">
              <a:spcBef>
                <a:spcPts val="1000"/>
              </a:spcBef>
              <a:defRPr sz="2484"/>
            </a:pPr>
            <a:r>
              <a:t>corentin stamper</a:t>
            </a:r>
          </a:p>
          <a:p>
            <a:pPr defTabSz="268731">
              <a:spcBef>
                <a:spcPts val="1000"/>
              </a:spcBef>
              <a:defRPr sz="2484"/>
            </a:pPr>
            <a:r>
              <a:t>romain VANDEKERCKHOVE</a:t>
            </a:r>
          </a:p>
        </p:txBody>
      </p:sp>
      <p:pic>
        <p:nvPicPr>
          <p:cNvPr id="168" name="iFeelGood-red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4004" y="586331"/>
            <a:ext cx="2976792" cy="270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Maquette - 2016</a:t>
            </a:r>
          </a:p>
        </p:txBody>
      </p:sp>
      <p:sp>
        <p:nvSpPr>
          <p:cNvPr id="216" name="Shape 216"/>
          <p:cNvSpPr/>
          <p:nvPr>
            <p:ph type="title"/>
          </p:nvPr>
        </p:nvSpPr>
        <p:spPr>
          <a:xfrm>
            <a:off x="406400" y="1536700"/>
            <a:ext cx="7624323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l’Application - LEs fonctionnalités</a:t>
            </a:r>
          </a:p>
        </p:txBody>
      </p:sp>
      <p:sp>
        <p:nvSpPr>
          <p:cNvPr id="217" name="Shape 217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C62828"/>
              </a:buClr>
            </a:lvl1pPr>
          </a:lstStyle>
          <a:p>
            <a:pPr/>
            <a:r>
              <a:t>Recherche de recettes</a:t>
            </a:r>
          </a:p>
        </p:txBody>
      </p:sp>
      <p:sp>
        <p:nvSpPr>
          <p:cNvPr id="218" name="Shape 21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9" name="accuei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0" y="3517900"/>
            <a:ext cx="2959100" cy="5260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Maquette - 2016</a:t>
            </a:r>
          </a:p>
        </p:txBody>
      </p:sp>
      <p:sp>
        <p:nvSpPr>
          <p:cNvPr id="222" name="Shape 222"/>
          <p:cNvSpPr/>
          <p:nvPr>
            <p:ph type="title"/>
          </p:nvPr>
        </p:nvSpPr>
        <p:spPr>
          <a:xfrm>
            <a:off x="406400" y="1536700"/>
            <a:ext cx="7624323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l’Application - LEs fonctionnalités</a:t>
            </a:r>
          </a:p>
        </p:txBody>
      </p:sp>
      <p:sp>
        <p:nvSpPr>
          <p:cNvPr id="223" name="Shape 223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C62828"/>
              </a:buClr>
            </a:pPr>
            <a:r>
              <a:t>Recherche de recettes</a:t>
            </a:r>
          </a:p>
          <a:p>
            <a:pPr>
              <a:buClr>
                <a:srgbClr val="C62828"/>
              </a:buClr>
            </a:pPr>
            <a:r>
              <a:t>Consultation d’une recette</a:t>
            </a:r>
          </a:p>
        </p:txBody>
      </p:sp>
      <p:sp>
        <p:nvSpPr>
          <p:cNvPr id="224" name="Shape 22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5" name="recett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8639" y="3517900"/>
            <a:ext cx="2959101" cy="5260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recette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54778" y="3517900"/>
            <a:ext cx="2959101" cy="5260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Maquette - 2016</a:t>
            </a:r>
          </a:p>
        </p:txBody>
      </p:sp>
      <p:sp>
        <p:nvSpPr>
          <p:cNvPr id="229" name="Shape 229"/>
          <p:cNvSpPr/>
          <p:nvPr>
            <p:ph type="title"/>
          </p:nvPr>
        </p:nvSpPr>
        <p:spPr>
          <a:xfrm>
            <a:off x="406400" y="1536700"/>
            <a:ext cx="7624323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l’Application - LEs fonctionnalités</a:t>
            </a:r>
          </a:p>
        </p:txBody>
      </p:sp>
      <p:sp>
        <p:nvSpPr>
          <p:cNvPr id="230" name="Shape 230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C62828"/>
              </a:buClr>
            </a:pPr>
            <a:r>
              <a:t>Recherche de recettes</a:t>
            </a:r>
          </a:p>
          <a:p>
            <a:pPr>
              <a:buClr>
                <a:srgbClr val="C62828"/>
              </a:buClr>
            </a:pPr>
            <a:r>
              <a:t>Consultation d’une recette</a:t>
            </a:r>
          </a:p>
          <a:p>
            <a:pPr>
              <a:buClr>
                <a:srgbClr val="C62828"/>
              </a:buClr>
            </a:pPr>
            <a:r>
              <a:t>Liste de courses</a:t>
            </a:r>
          </a:p>
        </p:txBody>
      </p:sp>
      <p:sp>
        <p:nvSpPr>
          <p:cNvPr id="231" name="Shape 23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2" name="liste_de_cour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0" y="3517900"/>
            <a:ext cx="2959100" cy="5260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Maquette - 2016</a:t>
            </a:r>
          </a:p>
        </p:txBody>
      </p:sp>
      <p:sp>
        <p:nvSpPr>
          <p:cNvPr id="235" name="Shape 235"/>
          <p:cNvSpPr/>
          <p:nvPr>
            <p:ph type="title"/>
          </p:nvPr>
        </p:nvSpPr>
        <p:spPr>
          <a:xfrm>
            <a:off x="406400" y="1536700"/>
            <a:ext cx="7624323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l’Application - LEs fonctionnalités</a:t>
            </a:r>
          </a:p>
        </p:txBody>
      </p:sp>
      <p:sp>
        <p:nvSpPr>
          <p:cNvPr id="236" name="Shape 23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C62828"/>
              </a:buClr>
            </a:pPr>
            <a:r>
              <a:t>Recherche de recettes</a:t>
            </a:r>
          </a:p>
          <a:p>
            <a:pPr>
              <a:buClr>
                <a:srgbClr val="C62828"/>
              </a:buClr>
            </a:pPr>
            <a:r>
              <a:t>Consultation d’une recette</a:t>
            </a:r>
          </a:p>
          <a:p>
            <a:pPr>
              <a:buClr>
                <a:srgbClr val="C62828"/>
              </a:buClr>
            </a:pPr>
            <a:r>
              <a:t>Liste de courses</a:t>
            </a:r>
          </a:p>
          <a:p>
            <a:pPr>
              <a:buClr>
                <a:srgbClr val="C62828"/>
              </a:buClr>
            </a:pPr>
            <a:r>
              <a:t>Gestion de ses aliments</a:t>
            </a:r>
          </a:p>
        </p:txBody>
      </p:sp>
      <p:sp>
        <p:nvSpPr>
          <p:cNvPr id="237" name="Shape 23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8" name="fri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0" y="3517900"/>
            <a:ext cx="2959100" cy="5260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Maquette - 2016</a:t>
            </a:r>
          </a:p>
        </p:txBody>
      </p:sp>
      <p:sp>
        <p:nvSpPr>
          <p:cNvPr id="241" name="Shape 241"/>
          <p:cNvSpPr/>
          <p:nvPr>
            <p:ph type="title"/>
          </p:nvPr>
        </p:nvSpPr>
        <p:spPr>
          <a:xfrm>
            <a:off x="406400" y="1536700"/>
            <a:ext cx="7624323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l’Application - LEs fonctionnalités</a:t>
            </a:r>
          </a:p>
        </p:txBody>
      </p:sp>
      <p:sp>
        <p:nvSpPr>
          <p:cNvPr id="242" name="Shape 242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C62828"/>
              </a:buClr>
            </a:pPr>
            <a:r>
              <a:t>Recherche de recettes</a:t>
            </a:r>
          </a:p>
          <a:p>
            <a:pPr>
              <a:buClr>
                <a:srgbClr val="C62828"/>
              </a:buClr>
            </a:pPr>
            <a:r>
              <a:t>Consultation d’une recette</a:t>
            </a:r>
          </a:p>
          <a:p>
            <a:pPr>
              <a:buClr>
                <a:srgbClr val="C62828"/>
              </a:buClr>
            </a:pPr>
            <a:r>
              <a:t>Liste de courses</a:t>
            </a:r>
          </a:p>
          <a:p>
            <a:pPr>
              <a:buClr>
                <a:srgbClr val="C62828"/>
              </a:buClr>
            </a:pPr>
            <a:r>
              <a:t>Gestion de ses aliments</a:t>
            </a:r>
          </a:p>
          <a:p>
            <a:pPr>
              <a:buClr>
                <a:srgbClr val="C62828"/>
              </a:buClr>
            </a:pPr>
            <a:r>
              <a:t>Gestion de son compte</a:t>
            </a:r>
          </a:p>
        </p:txBody>
      </p:sp>
      <p:sp>
        <p:nvSpPr>
          <p:cNvPr id="243" name="Shape 24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4" name="profil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5300" y="3517900"/>
            <a:ext cx="2959100" cy="5260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rofil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56700" y="3517899"/>
            <a:ext cx="2959100" cy="5260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Maquette - 2016</a:t>
            </a:r>
          </a:p>
        </p:txBody>
      </p:sp>
      <p:sp>
        <p:nvSpPr>
          <p:cNvPr id="248" name="Shape 248"/>
          <p:cNvSpPr/>
          <p:nvPr>
            <p:ph type="title"/>
          </p:nvPr>
        </p:nvSpPr>
        <p:spPr>
          <a:xfrm>
            <a:off x="406400" y="1536700"/>
            <a:ext cx="7624323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l’Application - LEs fonctionnalités</a:t>
            </a:r>
          </a:p>
        </p:txBody>
      </p:sp>
      <p:sp>
        <p:nvSpPr>
          <p:cNvPr id="249" name="Shape 24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C62828"/>
              </a:buClr>
            </a:pPr>
            <a:r>
              <a:t>Recherche de recettes</a:t>
            </a:r>
          </a:p>
          <a:p>
            <a:pPr>
              <a:buClr>
                <a:srgbClr val="C62828"/>
              </a:buClr>
            </a:pPr>
            <a:r>
              <a:t>Consultation d’une recette</a:t>
            </a:r>
          </a:p>
          <a:p>
            <a:pPr>
              <a:buClr>
                <a:srgbClr val="C62828"/>
              </a:buClr>
            </a:pPr>
            <a:r>
              <a:t>Liste de courses</a:t>
            </a:r>
          </a:p>
          <a:p>
            <a:pPr>
              <a:buClr>
                <a:srgbClr val="C62828"/>
              </a:buClr>
            </a:pPr>
            <a:r>
              <a:t>Gestion de ses aliments</a:t>
            </a:r>
          </a:p>
          <a:p>
            <a:pPr>
              <a:buClr>
                <a:srgbClr val="C62828"/>
              </a:buClr>
            </a:pPr>
            <a:r>
              <a:t>Gestion de son compte</a:t>
            </a:r>
          </a:p>
          <a:p>
            <a:pPr>
              <a:buClr>
                <a:srgbClr val="C62828"/>
              </a:buClr>
            </a:pPr>
            <a:r>
              <a:t>Le menu</a:t>
            </a:r>
          </a:p>
        </p:txBody>
      </p:sp>
      <p:sp>
        <p:nvSpPr>
          <p:cNvPr id="250" name="Shape 25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1" name="men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0" y="3517900"/>
            <a:ext cx="2959100" cy="5260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Maquette - 2016</a:t>
            </a:r>
          </a:p>
        </p:txBody>
      </p:sp>
      <p:sp>
        <p:nvSpPr>
          <p:cNvPr id="254" name="Shape 254"/>
          <p:cNvSpPr/>
          <p:nvPr>
            <p:ph type="title"/>
          </p:nvPr>
        </p:nvSpPr>
        <p:spPr>
          <a:xfrm>
            <a:off x="406400" y="1536700"/>
            <a:ext cx="7624323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Les améliorations futures</a:t>
            </a:r>
          </a:p>
        </p:txBody>
      </p:sp>
      <p:sp>
        <p:nvSpPr>
          <p:cNvPr id="255" name="Shape 25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C62828"/>
              </a:buClr>
            </a:lvl1pPr>
          </a:lstStyle>
          <a:p>
            <a:pPr/>
            <a:r>
              <a:t>Les repas de famille</a:t>
            </a:r>
          </a:p>
        </p:txBody>
      </p:sp>
      <p:sp>
        <p:nvSpPr>
          <p:cNvPr id="256" name="Shape 25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Maquette - 2016</a:t>
            </a:r>
          </a:p>
        </p:txBody>
      </p:sp>
      <p:sp>
        <p:nvSpPr>
          <p:cNvPr id="259" name="Shape 259"/>
          <p:cNvSpPr/>
          <p:nvPr>
            <p:ph type="title"/>
          </p:nvPr>
        </p:nvSpPr>
        <p:spPr>
          <a:xfrm>
            <a:off x="406400" y="1536700"/>
            <a:ext cx="7624323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Les améliorations futures</a:t>
            </a:r>
          </a:p>
        </p:txBody>
      </p:sp>
      <p:sp>
        <p:nvSpPr>
          <p:cNvPr id="260" name="Shape 260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C62828"/>
              </a:buClr>
            </a:pPr>
            <a:r>
              <a:t>Les repas de famille</a:t>
            </a:r>
          </a:p>
          <a:p>
            <a:pPr>
              <a:buClr>
                <a:srgbClr val="C62828"/>
              </a:buClr>
            </a:pPr>
            <a:r>
              <a:t>Le partage de recette</a:t>
            </a:r>
          </a:p>
        </p:txBody>
      </p:sp>
      <p:sp>
        <p:nvSpPr>
          <p:cNvPr id="261" name="Shape 26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Maquette - 2016</a:t>
            </a:r>
          </a:p>
        </p:txBody>
      </p:sp>
      <p:sp>
        <p:nvSpPr>
          <p:cNvPr id="264" name="Shape 264"/>
          <p:cNvSpPr/>
          <p:nvPr>
            <p:ph type="title"/>
          </p:nvPr>
        </p:nvSpPr>
        <p:spPr>
          <a:xfrm>
            <a:off x="406400" y="1536700"/>
            <a:ext cx="7624323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Les améliorations futures</a:t>
            </a:r>
          </a:p>
        </p:txBody>
      </p:sp>
      <p:sp>
        <p:nvSpPr>
          <p:cNvPr id="265" name="Shape 26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C62828"/>
              </a:buClr>
            </a:pPr>
            <a:r>
              <a:t>Les repas de famille</a:t>
            </a:r>
          </a:p>
          <a:p>
            <a:pPr>
              <a:buClr>
                <a:srgbClr val="C62828"/>
              </a:buClr>
            </a:pPr>
            <a:r>
              <a:t>Le partage de recette</a:t>
            </a:r>
          </a:p>
          <a:p>
            <a:pPr>
              <a:buClr>
                <a:srgbClr val="C62828"/>
              </a:buClr>
            </a:pPr>
            <a:r>
              <a:t>Le scanner de produits</a:t>
            </a:r>
          </a:p>
        </p:txBody>
      </p:sp>
      <p:sp>
        <p:nvSpPr>
          <p:cNvPr id="266" name="Shape 26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Maquette - 2016</a:t>
            </a:r>
          </a:p>
        </p:txBody>
      </p:sp>
      <p:sp>
        <p:nvSpPr>
          <p:cNvPr id="269" name="Shape 269"/>
          <p:cNvSpPr/>
          <p:nvPr>
            <p:ph type="title"/>
          </p:nvPr>
        </p:nvSpPr>
        <p:spPr>
          <a:xfrm>
            <a:off x="406400" y="1536700"/>
            <a:ext cx="7624323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Les améliorations futures</a:t>
            </a:r>
          </a:p>
        </p:txBody>
      </p:sp>
      <p:sp>
        <p:nvSpPr>
          <p:cNvPr id="270" name="Shape 270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C62828"/>
              </a:buClr>
            </a:pPr>
            <a:r>
              <a:t>Les repas de famille</a:t>
            </a:r>
          </a:p>
          <a:p>
            <a:pPr>
              <a:buClr>
                <a:srgbClr val="C62828"/>
              </a:buClr>
            </a:pPr>
            <a:r>
              <a:t>Le partage de recette</a:t>
            </a:r>
          </a:p>
          <a:p>
            <a:pPr>
              <a:buClr>
                <a:srgbClr val="C62828"/>
              </a:buClr>
            </a:pPr>
            <a:r>
              <a:t>Le scanner de produits</a:t>
            </a:r>
          </a:p>
          <a:p>
            <a:pPr>
              <a:buClr>
                <a:srgbClr val="C62828"/>
              </a:buClr>
            </a:pPr>
            <a:r>
              <a:t>Commande drive</a:t>
            </a:r>
          </a:p>
        </p:txBody>
      </p:sp>
      <p:sp>
        <p:nvSpPr>
          <p:cNvPr id="271" name="Shape 27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Maquette - 2016</a:t>
            </a:r>
          </a:p>
        </p:txBody>
      </p:sp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Plan</a:t>
            </a:r>
          </a:p>
        </p:txBody>
      </p:sp>
      <p:sp>
        <p:nvSpPr>
          <p:cNvPr id="172" name="Shape 1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 contexte</a:t>
            </a:r>
          </a:p>
          <a:p>
            <a:pPr/>
            <a:r>
              <a:t>L’application</a:t>
            </a:r>
          </a:p>
          <a:p>
            <a:pPr/>
            <a:r>
              <a:t>Les améliorations possibles</a:t>
            </a:r>
          </a:p>
          <a:p>
            <a:pPr/>
            <a:r>
              <a:t>Conclusion</a:t>
            </a:r>
          </a:p>
        </p:txBody>
      </p:sp>
      <p:sp>
        <p:nvSpPr>
          <p:cNvPr id="173" name="Shape 173"/>
          <p:cNvSpPr/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Maquette - 2016</a:t>
            </a:r>
          </a:p>
        </p:txBody>
      </p:sp>
      <p:sp>
        <p:nvSpPr>
          <p:cNvPr id="274" name="Shape 274"/>
          <p:cNvSpPr/>
          <p:nvPr>
            <p:ph type="title"/>
          </p:nvPr>
        </p:nvSpPr>
        <p:spPr>
          <a:xfrm>
            <a:off x="406400" y="1536700"/>
            <a:ext cx="7624323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Conclusion</a:t>
            </a:r>
          </a:p>
        </p:txBody>
      </p:sp>
      <p:sp>
        <p:nvSpPr>
          <p:cNvPr id="275" name="Shape 275"/>
          <p:cNvSpPr/>
          <p:nvPr>
            <p:ph type="body" sz="half" idx="1"/>
          </p:nvPr>
        </p:nvSpPr>
        <p:spPr>
          <a:xfrm>
            <a:off x="406400" y="2730500"/>
            <a:ext cx="6299200" cy="6108700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C62828"/>
              </a:buClr>
            </a:pPr>
            <a:r>
              <a:t>Design jeune</a:t>
            </a:r>
          </a:p>
          <a:p>
            <a:pPr>
              <a:buClr>
                <a:srgbClr val="C62828"/>
              </a:buClr>
            </a:pPr>
            <a:r>
              <a:t>Performante</a:t>
            </a:r>
          </a:p>
          <a:p>
            <a:pPr>
              <a:buClr>
                <a:srgbClr val="C62828"/>
              </a:buClr>
            </a:pPr>
            <a:r>
              <a:t>Utile</a:t>
            </a:r>
          </a:p>
          <a:p>
            <a:pPr>
              <a:buClr>
                <a:srgbClr val="C62828"/>
              </a:buClr>
            </a:pPr>
            <a:r>
              <a:t>Grand potentiel d’amélioration</a:t>
            </a:r>
          </a:p>
        </p:txBody>
      </p:sp>
      <p:sp>
        <p:nvSpPr>
          <p:cNvPr id="276" name="Shape 27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Merci</a:t>
            </a:r>
          </a:p>
        </p:txBody>
      </p:sp>
      <p:sp>
        <p:nvSpPr>
          <p:cNvPr id="279" name="Shape 279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Avez-vous des questions ?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Maquette - 2016</a:t>
            </a:r>
          </a:p>
        </p:txBody>
      </p:sp>
      <p:sp>
        <p:nvSpPr>
          <p:cNvPr id="176" name="Shape 176"/>
          <p:cNvSpPr/>
          <p:nvPr>
            <p:ph type="title"/>
          </p:nvPr>
        </p:nvSpPr>
        <p:spPr>
          <a:xfrm>
            <a:off x="406400" y="1536700"/>
            <a:ext cx="6796145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Le contexte - Analyse du besoin</a:t>
            </a:r>
          </a:p>
        </p:txBody>
      </p:sp>
      <p:sp>
        <p:nvSpPr>
          <p:cNvPr id="177" name="Shape 177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C62828"/>
              </a:buClr>
            </a:pPr>
            <a:r>
              <a:t>On mange quoi ?</a:t>
            </a:r>
          </a:p>
          <a:p>
            <a:pPr>
              <a:buClr>
                <a:srgbClr val="C62828"/>
              </a:buClr>
            </a:pPr>
            <a:r>
              <a:t>Encore ?</a:t>
            </a:r>
          </a:p>
          <a:p>
            <a:pPr>
              <a:buClr>
                <a:srgbClr val="C62828"/>
              </a:buClr>
            </a:pPr>
            <a:r>
              <a:t>Je dois encore jeter de la nourriture</a:t>
            </a:r>
          </a:p>
        </p:txBody>
      </p:sp>
      <p:sp>
        <p:nvSpPr>
          <p:cNvPr id="178" name="Shape 178"/>
          <p:cNvSpPr/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Maquette - 2016</a:t>
            </a:r>
          </a:p>
        </p:txBody>
      </p:sp>
      <p:sp>
        <p:nvSpPr>
          <p:cNvPr id="181" name="Shape 181"/>
          <p:cNvSpPr/>
          <p:nvPr>
            <p:ph type="title"/>
          </p:nvPr>
        </p:nvSpPr>
        <p:spPr>
          <a:xfrm>
            <a:off x="406400" y="1536700"/>
            <a:ext cx="8410991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Le contexte - Les solutions existantes</a:t>
            </a:r>
          </a:p>
        </p:txBody>
      </p:sp>
      <p:sp>
        <p:nvSpPr>
          <p:cNvPr id="182" name="Shape 182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C62828"/>
              </a:buClr>
            </a:lvl1pPr>
          </a:lstStyle>
          <a:p>
            <a:pPr/>
            <a:r>
              <a:t>Marmiton</a:t>
            </a:r>
          </a:p>
        </p:txBody>
      </p:sp>
      <p:pic>
        <p:nvPicPr>
          <p:cNvPr id="183" name="Capture d’écran 2016-10-13 à 10.56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00" y="3460870"/>
            <a:ext cx="7620000" cy="394946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Maquette - 2016</a:t>
            </a:r>
          </a:p>
        </p:txBody>
      </p:sp>
      <p:sp>
        <p:nvSpPr>
          <p:cNvPr id="187" name="Shape 187"/>
          <p:cNvSpPr/>
          <p:nvPr>
            <p:ph type="title"/>
          </p:nvPr>
        </p:nvSpPr>
        <p:spPr>
          <a:xfrm>
            <a:off x="406400" y="1536700"/>
            <a:ext cx="8354001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Le contexte - Les solutions existantes</a:t>
            </a:r>
          </a:p>
        </p:txBody>
      </p:sp>
      <p:sp>
        <p:nvSpPr>
          <p:cNvPr id="188" name="Shape 18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C62828"/>
              </a:buClr>
            </a:pPr>
            <a:r>
              <a:t>Marmiton</a:t>
            </a:r>
          </a:p>
          <a:p>
            <a:pPr>
              <a:buClr>
                <a:srgbClr val="C62828"/>
              </a:buClr>
            </a:pPr>
            <a:r>
              <a:t>Cuisineaz</a:t>
            </a:r>
          </a:p>
        </p:txBody>
      </p:sp>
      <p:sp>
        <p:nvSpPr>
          <p:cNvPr id="189" name="Shape 189"/>
          <p:cNvSpPr/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0" name="Capture d’écran 2016-10-13 à 10.57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00" y="3467100"/>
            <a:ext cx="7620000" cy="3943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Maquette - 2016</a:t>
            </a:r>
          </a:p>
        </p:txBody>
      </p:sp>
      <p:sp>
        <p:nvSpPr>
          <p:cNvPr id="193" name="Shape 193"/>
          <p:cNvSpPr/>
          <p:nvPr>
            <p:ph type="title"/>
          </p:nvPr>
        </p:nvSpPr>
        <p:spPr>
          <a:xfrm>
            <a:off x="406400" y="1536700"/>
            <a:ext cx="8354001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Le contexte - Les solutions existantes</a:t>
            </a:r>
          </a:p>
        </p:txBody>
      </p:sp>
      <p:sp>
        <p:nvSpPr>
          <p:cNvPr id="194" name="Shape 194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C62828"/>
              </a:buClr>
            </a:pPr>
            <a:r>
              <a:t>Marmiton</a:t>
            </a:r>
          </a:p>
          <a:p>
            <a:pPr>
              <a:buClr>
                <a:srgbClr val="C62828"/>
              </a:buClr>
            </a:pPr>
            <a:r>
              <a:t>Cuisineaz</a:t>
            </a:r>
          </a:p>
          <a:p>
            <a:pPr>
              <a:buClr>
                <a:srgbClr val="C62828"/>
              </a:buClr>
            </a:pPr>
            <a:r>
              <a:t>750g</a:t>
            </a:r>
          </a:p>
          <a:p>
            <a:pPr>
              <a:buClr>
                <a:srgbClr val="C62828"/>
              </a:buClr>
            </a:pPr>
            <a:r>
              <a:t>….</a:t>
            </a:r>
          </a:p>
        </p:txBody>
      </p:sp>
      <p:sp>
        <p:nvSpPr>
          <p:cNvPr id="195" name="Shape 195"/>
          <p:cNvSpPr/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6" name="Capture d’écran 2016-10-13 à 10.57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00" y="3467100"/>
            <a:ext cx="7620000" cy="3949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Maquette - 2016</a:t>
            </a:r>
          </a:p>
        </p:txBody>
      </p:sp>
      <p:sp>
        <p:nvSpPr>
          <p:cNvPr id="199" name="Shape 199"/>
          <p:cNvSpPr/>
          <p:nvPr>
            <p:ph type="title"/>
          </p:nvPr>
        </p:nvSpPr>
        <p:spPr>
          <a:xfrm>
            <a:off x="406400" y="1536700"/>
            <a:ext cx="6785586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L’application - Les points forts</a:t>
            </a:r>
          </a:p>
        </p:txBody>
      </p:sp>
      <p:sp>
        <p:nvSpPr>
          <p:cNvPr id="200" name="Shape 200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C62828"/>
              </a:buClr>
            </a:lvl1pPr>
          </a:lstStyle>
          <a:p>
            <a:pPr/>
            <a:r>
              <a:t>Adaptation mobile</a:t>
            </a:r>
          </a:p>
        </p:txBody>
      </p:sp>
      <p:sp>
        <p:nvSpPr>
          <p:cNvPr id="201" name="Shape 201"/>
          <p:cNvSpPr/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2" name="accuei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8183" y="3517900"/>
            <a:ext cx="2954034" cy="5251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Maquette - 2016</a:t>
            </a:r>
          </a:p>
        </p:txBody>
      </p:sp>
      <p:sp>
        <p:nvSpPr>
          <p:cNvPr id="205" name="Shape 205"/>
          <p:cNvSpPr/>
          <p:nvPr>
            <p:ph type="title"/>
          </p:nvPr>
        </p:nvSpPr>
        <p:spPr>
          <a:xfrm>
            <a:off x="406400" y="1536700"/>
            <a:ext cx="6785586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L’application - Les points forts</a:t>
            </a:r>
          </a:p>
        </p:txBody>
      </p:sp>
      <p:sp>
        <p:nvSpPr>
          <p:cNvPr id="206" name="Shape 20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C62828"/>
              </a:buClr>
            </a:pPr>
            <a:r>
              <a:t>Adaptation mobile</a:t>
            </a:r>
          </a:p>
          <a:p>
            <a:pPr>
              <a:buClr>
                <a:srgbClr val="C62828"/>
              </a:buClr>
            </a:pPr>
            <a:r>
              <a:t>Gestion d’un foyer</a:t>
            </a:r>
          </a:p>
        </p:txBody>
      </p:sp>
      <p:sp>
        <p:nvSpPr>
          <p:cNvPr id="207" name="Shape 207"/>
          <p:cNvSpPr/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8" name="profil_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0" y="3517900"/>
            <a:ext cx="2959100" cy="5260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Maquette - 2016</a:t>
            </a:r>
          </a:p>
        </p:txBody>
      </p:sp>
      <p:sp>
        <p:nvSpPr>
          <p:cNvPr id="211" name="Shape 211"/>
          <p:cNvSpPr/>
          <p:nvPr>
            <p:ph type="title"/>
          </p:nvPr>
        </p:nvSpPr>
        <p:spPr>
          <a:xfrm>
            <a:off x="406400" y="1536700"/>
            <a:ext cx="6785586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L’application - Les points forts</a:t>
            </a:r>
          </a:p>
        </p:txBody>
      </p:sp>
      <p:sp>
        <p:nvSpPr>
          <p:cNvPr id="212" name="Shape 212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C62828"/>
              </a:buClr>
            </a:pPr>
            <a:r>
              <a:t>Adaptation mobile</a:t>
            </a:r>
          </a:p>
          <a:p>
            <a:pPr>
              <a:buClr>
                <a:srgbClr val="C62828"/>
              </a:buClr>
            </a:pPr>
            <a:r>
              <a:t>Gestion d’un foyer</a:t>
            </a:r>
          </a:p>
          <a:p>
            <a:pPr>
              <a:buClr>
                <a:srgbClr val="C62828"/>
              </a:buClr>
            </a:pPr>
            <a:r>
              <a:t>Rassemblement de toutes les fonctionnalités</a:t>
            </a:r>
          </a:p>
        </p:txBody>
      </p:sp>
      <p:sp>
        <p:nvSpPr>
          <p:cNvPr id="213" name="Shape 213"/>
          <p:cNvSpPr/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